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0" r:id="rId5"/>
  </p:sldMasterIdLst>
  <p:notesMasterIdLst>
    <p:notesMasterId r:id="rId17"/>
  </p:notesMasterIdLst>
  <p:sldIdLst>
    <p:sldId id="348" r:id="rId6"/>
    <p:sldId id="364" r:id="rId7"/>
    <p:sldId id="363" r:id="rId8"/>
    <p:sldId id="360" r:id="rId9"/>
    <p:sldId id="365" r:id="rId10"/>
    <p:sldId id="366" r:id="rId11"/>
    <p:sldId id="368" r:id="rId12"/>
    <p:sldId id="367" r:id="rId13"/>
    <p:sldId id="369" r:id="rId14"/>
    <p:sldId id="361" r:id="rId15"/>
    <p:sldId id="357" r:id="rId1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5" autoAdjust="0"/>
    <p:restoredTop sz="94280" autoAdjust="0"/>
  </p:normalViewPr>
  <p:slideViewPr>
    <p:cSldViewPr>
      <p:cViewPr varScale="1">
        <p:scale>
          <a:sx n="68" d="100"/>
          <a:sy n="68" d="100"/>
        </p:scale>
        <p:origin x="145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0E148-74CA-48FF-9C06-678A7DBB5D25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9B9E3-68C0-454F-A8B3-3D97B57E0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53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B9E3-68C0-454F-A8B3-3D97B57E081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9274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21E7-6681-45BD-B82B-405664966551}" type="slidenum">
              <a:rPr kumimoji="0" lang="nl-NL" altLang="nl-NL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altLang="nl-NL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i="0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9350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1F3DB-1D8D-4E65-B505-3AE65652949F}" type="slidenum">
              <a:rPr kumimoji="0" lang="nl-NL" altLang="nl-NL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altLang="nl-NL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/>
            <a:endParaRPr lang="nl-NL" altLang="nl-NL" b="1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90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21E7-6681-45BD-B82B-405664966551}" type="slidenum">
              <a:rPr kumimoji="0" lang="nl-NL" altLang="nl-NL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altLang="nl-NL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i="0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78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21E7-6681-45BD-B82B-405664966551}" type="slidenum">
              <a:rPr kumimoji="0" lang="nl-NL" altLang="nl-NL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altLang="nl-NL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i="0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8727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21E7-6681-45BD-B82B-405664966551}" type="slidenum">
              <a:rPr kumimoji="0" lang="nl-NL" altLang="nl-NL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altLang="nl-NL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i="0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8287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21E7-6681-45BD-B82B-405664966551}" type="slidenum">
              <a:rPr kumimoji="0" lang="nl-NL" altLang="nl-NL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altLang="nl-NL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i="0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6138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21E7-6681-45BD-B82B-405664966551}" type="slidenum">
              <a:rPr kumimoji="0" lang="nl-NL" altLang="nl-NL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altLang="nl-NL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i="0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8711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21E7-6681-45BD-B82B-405664966551}" type="slidenum">
              <a:rPr kumimoji="0" lang="nl-NL" altLang="nl-NL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altLang="nl-NL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i="0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782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21E7-6681-45BD-B82B-405664966551}" type="slidenum">
              <a:rPr kumimoji="0" lang="nl-NL" altLang="nl-NL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altLang="nl-NL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i="0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1391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21E7-6681-45BD-B82B-405664966551}" type="slidenum">
              <a:rPr kumimoji="0" lang="nl-NL" altLang="nl-NL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altLang="nl-NL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i="0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086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9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40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60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1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3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511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5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9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453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69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02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12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4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08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15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5637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28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304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5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0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3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34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9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C851E-CE7B-4571-B93A-8B6AFBFB53EF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2B717-D5C6-4FE4-A5D4-A266FFD564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43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B4C12-5240-475D-834F-CD496DB8E1B2}" type="datetimeFigureOut">
              <a:rPr lang="nl-NL" smtClean="0"/>
              <a:t>4-10-2018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E3DE5-D3FE-40A1-9203-E5E2ED7D7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948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jvnz0KbXh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4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-ys4_kDo6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2D19F24-C5AA-47A2-BC21-47445A178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1" y="-1"/>
            <a:ext cx="9257061" cy="908574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-4541" y="4797152"/>
            <a:ext cx="9617101" cy="2339102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UNICEF in actie voor Kinderen op de vlucht in Nederland                     </a:t>
            </a:r>
            <a:r>
              <a:rPr lang="nl-NL" sz="2800" kern="0" dirty="0">
                <a:solidFill>
                  <a:schemeClr val="bg1"/>
                </a:solidFill>
                <a:latin typeface="Calibri" panose="020F0502020204030204" pitchFamily="34" charset="0"/>
              </a:rPr>
              <a:t>Helen Schuurmans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kern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8A230C9-F7D6-461C-A935-D6E1F58DEB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6632"/>
            <a:ext cx="3491880" cy="6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0"/>
            <a:ext cx="9144000" cy="1422400"/>
          </a:xfrm>
          <a:prstGeom prst="rect">
            <a:avLst/>
          </a:prstGeom>
          <a:solidFill>
            <a:srgbClr val="279CE9">
              <a:alpha val="9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755576" y="-18256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cs typeface="Univers LT Std 45 Light"/>
              </a:rPr>
              <a:t>UNICEF Nederland in 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cs typeface="Univers LT Std 45 Light"/>
              </a:rPr>
              <a:t>TeamUp</a:t>
            </a:r>
            <a:endParaRPr kumimoji="0" lang="nl-NL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cs typeface="Univers LT Std 45 Light"/>
            </a:endParaRP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179512" y="1422400"/>
            <a:ext cx="8856984" cy="467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Univers LT Std 55"/>
                <a:ea typeface="ＭＳ Ｐゴシック" pitchFamily="34" charset="-128"/>
                <a:cs typeface="Univers LT Std 55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lvl="0" indent="0" eaLnBrk="1" hangingPunct="1">
              <a:spcBef>
                <a:spcPts val="0"/>
              </a:spcBef>
              <a:buNone/>
            </a:pPr>
            <a:endParaRPr lang="nl-NL" sz="28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ts val="0"/>
              </a:spcBef>
              <a:buNone/>
            </a:pPr>
            <a:endParaRPr lang="nl-NL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nl-NL" sz="28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ts val="0"/>
              </a:spcBef>
              <a:buNone/>
            </a:pPr>
            <a:endParaRPr lang="nl-NL" sz="20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endParaRPr kumimoji="0" lang="en-US" altLang="nl-N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Univers LT Std 45 Light"/>
              <a:cs typeface="Univers LT Std 45 Ligh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297EFCD-96EC-4E9F-9812-DE504B585817}"/>
              </a:ext>
            </a:extLst>
          </p:cNvPr>
          <p:cNvSpPr txBox="1"/>
          <p:nvPr/>
        </p:nvSpPr>
        <p:spPr>
          <a:xfrm>
            <a:off x="114004" y="1440656"/>
            <a:ext cx="30178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accent1"/>
                </a:solidFill>
              </a:rPr>
              <a:t>Samenwerking Unicef Nederland, War Child en Save </a:t>
            </a:r>
            <a:r>
              <a:rPr lang="nl-NL" sz="2000" b="1" dirty="0" err="1">
                <a:solidFill>
                  <a:schemeClr val="accent1"/>
                </a:solidFill>
              </a:rPr>
              <a:t>the</a:t>
            </a:r>
            <a:r>
              <a:rPr lang="nl-NL" sz="2000" b="1" dirty="0">
                <a:solidFill>
                  <a:schemeClr val="accent1"/>
                </a:solidFill>
              </a:rPr>
              <a:t> </a:t>
            </a:r>
            <a:r>
              <a:rPr lang="nl-NL" sz="2000" b="1" dirty="0" err="1">
                <a:solidFill>
                  <a:schemeClr val="accent1"/>
                </a:solidFill>
              </a:rPr>
              <a:t>Children</a:t>
            </a:r>
            <a:endParaRPr lang="nl-NL" sz="2000" b="1" dirty="0">
              <a:solidFill>
                <a:schemeClr val="accent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accent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accent1"/>
                </a:solidFill>
              </a:rPr>
              <a:t>Sport en spel voor kinderen in </a:t>
            </a:r>
            <a:r>
              <a:rPr lang="nl-NL" sz="2000" b="1" dirty="0" err="1">
                <a:solidFill>
                  <a:schemeClr val="accent1"/>
                </a:solidFill>
              </a:rPr>
              <a:t>azc’s</a:t>
            </a:r>
            <a:r>
              <a:rPr lang="nl-NL" sz="2000" b="1" dirty="0">
                <a:solidFill>
                  <a:schemeClr val="accent1"/>
                </a:solidFill>
              </a:rPr>
              <a:t> in Nederland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accent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accent1"/>
                </a:solidFill>
              </a:rPr>
              <a:t>Project loopt tot eind 2019, en daarna….?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sz="2000" b="1" dirty="0">
              <a:solidFill>
                <a:schemeClr val="accent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56C1CE-27C8-41EB-969D-8944B96BD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144" y="3848534"/>
            <a:ext cx="3319264" cy="23604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095E794-5065-4E97-A230-EED058B6E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015" y="1567656"/>
            <a:ext cx="4139473" cy="27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C76115F-5CAA-4760-8960-E74F3B69A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0"/>
            <a:ext cx="10131178" cy="6872068"/>
          </a:xfrm>
          <a:prstGeom prst="rect">
            <a:avLst/>
          </a:prstGeom>
        </p:spPr>
      </p:pic>
      <p:sp>
        <p:nvSpPr>
          <p:cNvPr id="15" name="Rectangle 12"/>
          <p:cNvSpPr/>
          <p:nvPr/>
        </p:nvSpPr>
        <p:spPr>
          <a:xfrm>
            <a:off x="-324544" y="5448210"/>
            <a:ext cx="10131178" cy="1440160"/>
          </a:xfrm>
          <a:prstGeom prst="rect">
            <a:avLst/>
          </a:prstGeom>
          <a:solidFill>
            <a:srgbClr val="279CE9">
              <a:alpha val="7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77800" lvl="0" indent="-177800" algn="ctr">
              <a:spcAft>
                <a:spcPts val="1200"/>
              </a:spcAft>
              <a:defRPr/>
            </a:pPr>
            <a:r>
              <a:rPr lang="nl-NL" sz="5000" kern="0" dirty="0">
                <a:solidFill>
                  <a:prstClr val="white"/>
                </a:solidFill>
                <a:latin typeface="Tw Cen MT" panose="020B0602020104020603" pitchFamily="34" charset="0"/>
                <a:cs typeface="Univers LT Std 45 Light"/>
              </a:rPr>
              <a:t>Hartelijk dank voor alle steun!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755650" y="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nivers LT Std 45 Light"/>
              <a:ea typeface="+mj-ea"/>
              <a:cs typeface="Univers LT Std 45 Light"/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539750" y="1341438"/>
            <a:ext cx="7620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15900" y="3068960"/>
            <a:ext cx="7823200" cy="279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7800" marR="0" lvl="0" indent="-1778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l-NL" sz="5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cs typeface="Univers LT Std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7385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0"/>
            <a:ext cx="9144000" cy="1422400"/>
          </a:xfrm>
          <a:prstGeom prst="rect">
            <a:avLst/>
          </a:prstGeom>
          <a:solidFill>
            <a:srgbClr val="279CE9">
              <a:alpha val="9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51130" y="-66895"/>
            <a:ext cx="7772400" cy="14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Univers LT Std 45 Light"/>
              </a:rPr>
              <a:t>Redenen om te vluchten</a:t>
            </a: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179512" y="1422400"/>
            <a:ext cx="8856984" cy="467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Univers LT Std 55"/>
                <a:ea typeface="ＭＳ Ｐゴシック" pitchFamily="34" charset="-128"/>
                <a:cs typeface="Univers LT Std 55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Univers LT Std 45 Light"/>
              <a:cs typeface="Univers LT Std 45 Ligh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297EFCD-96EC-4E9F-9812-DE504B585817}"/>
              </a:ext>
            </a:extLst>
          </p:cNvPr>
          <p:cNvSpPr txBox="1"/>
          <p:nvPr/>
        </p:nvSpPr>
        <p:spPr>
          <a:xfrm>
            <a:off x="163676" y="1577508"/>
            <a:ext cx="8980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Oorlog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geweld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discriminatie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vervolging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mishandeling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uitbuiting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kinderarbeid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kindhuwelijken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meisjesbesnijdenis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rekrutering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goed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onderwijs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medische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zorg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toegang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 </a:t>
            </a:r>
            <a:r>
              <a:rPr lang="en-US" sz="2400" kern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</a:t>
            </a:r>
            <a:r>
              <a:rPr lang="en-US" sz="24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,………..</a:t>
            </a:r>
            <a:endParaRPr lang="nl-NL" sz="2400" kern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B01E275-1890-45C7-A74B-FADBBD076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582" y="3147168"/>
            <a:ext cx="5263836" cy="29617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7D99FC-E704-4169-AE0C-D39BF662B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23" y="6381328"/>
            <a:ext cx="2729890" cy="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0"/>
            <a:ext cx="9144000" cy="1422400"/>
          </a:xfrm>
          <a:prstGeom prst="rect">
            <a:avLst/>
          </a:prstGeom>
          <a:solidFill>
            <a:srgbClr val="279CE9">
              <a:alpha val="9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51703" y="-54534"/>
            <a:ext cx="7772400" cy="14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Univers LT Std 45 Light"/>
              </a:rPr>
              <a:t>Cijfers…</a:t>
            </a: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179512" y="1422400"/>
            <a:ext cx="8856984" cy="467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Univers LT Std 55"/>
                <a:ea typeface="ＭＳ Ｐゴシック" pitchFamily="34" charset="-128"/>
                <a:cs typeface="Univers LT Std 55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Univers LT Std 45 Light"/>
              <a:cs typeface="Univers LT Std 45 Ligh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297EFCD-96EC-4E9F-9812-DE504B585817}"/>
              </a:ext>
            </a:extLst>
          </p:cNvPr>
          <p:cNvSpPr txBox="1"/>
          <p:nvPr/>
        </p:nvSpPr>
        <p:spPr>
          <a:xfrm>
            <a:off x="0" y="1476934"/>
            <a:ext cx="457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1D2532"/>
                </a:solidFill>
                <a:latin typeface="&amp;quot"/>
                <a:cs typeface="Arial" panose="020B0604020202020204" pitchFamily="34" charset="0"/>
              </a:rPr>
              <a:t> 	</a:t>
            </a:r>
            <a:r>
              <a:rPr lang="nl-NL" sz="1600" dirty="0">
                <a:solidFill>
                  <a:srgbClr val="2899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miljoen </a:t>
            </a:r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kinderen hebben hun huis 	moeten verlaten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1D2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600" dirty="0">
                <a:solidFill>
                  <a:srgbClr val="1D2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nl-NL" sz="1600" dirty="0">
                <a:solidFill>
                  <a:srgbClr val="2899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33.000</a:t>
            </a:r>
            <a:r>
              <a:rPr lang="nl-NL" sz="1600" dirty="0">
                <a:solidFill>
                  <a:srgbClr val="1D2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kinderen op de vlucht kwamen 	over zee naar Europa (2017).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1D2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600" dirty="0">
                <a:solidFill>
                  <a:srgbClr val="1D2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nl-NL" sz="1600" dirty="0">
                <a:solidFill>
                  <a:srgbClr val="2899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procent van de kinderen die via 	Libië en de Middellandse Zee naar 	Europa reizen, hebben nare dingen 	meegemaakt.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1D2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600" dirty="0">
                <a:solidFill>
                  <a:srgbClr val="1D2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Zo’n</a:t>
            </a:r>
            <a:r>
              <a:rPr lang="nl-NL" sz="1600" dirty="0">
                <a:solidFill>
                  <a:srgbClr val="1D2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>
                <a:solidFill>
                  <a:srgbClr val="2899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24.500</a:t>
            </a:r>
            <a:r>
              <a:rPr lang="nl-NL" sz="1600" dirty="0">
                <a:solidFill>
                  <a:srgbClr val="1D2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kinderen zijn gestrand in 	</a:t>
            </a:r>
            <a:r>
              <a:rPr lang="nl-NL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Zuid-Oost</a:t>
            </a:r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Europa.</a:t>
            </a:r>
          </a:p>
          <a:p>
            <a:pPr lvl="2"/>
            <a:endParaRPr lang="nl-NL" sz="1600" dirty="0">
              <a:solidFill>
                <a:srgbClr val="1D2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2018: </a:t>
            </a:r>
            <a:r>
              <a:rPr lang="nl-NL" sz="1600" dirty="0">
                <a:solidFill>
                  <a:srgbClr val="2899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7000</a:t>
            </a:r>
            <a:r>
              <a:rPr lang="nl-NL" sz="1600" dirty="0">
                <a:solidFill>
                  <a:srgbClr val="1D2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kinderen in </a:t>
            </a:r>
            <a:r>
              <a:rPr lang="nl-NL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azc’s</a:t>
            </a:r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Nederland.</a:t>
            </a:r>
            <a:endParaRPr lang="nl-NL" sz="1600" dirty="0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BDCE43-33E0-48D1-94E1-BBA107C69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421264"/>
            <a:ext cx="3131840" cy="469497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BD8673C-159A-4CCD-AF59-E294B6564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03" y="1369595"/>
            <a:ext cx="499915" cy="49991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82D283F-F82D-4DD7-ABE5-1D258E13D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03" y="2045070"/>
            <a:ext cx="499915" cy="4999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C528EE-5AEB-429F-AECC-76136E814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18" y="2819953"/>
            <a:ext cx="499915" cy="49991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A39EBC0-3CAC-4A6A-8EF5-8B050C94B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18" y="4774144"/>
            <a:ext cx="499915" cy="49991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75D6DD4-BBFB-4CE3-B54D-D6FE554DE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18" y="4103184"/>
            <a:ext cx="499915" cy="49991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8199A35-0E44-4D67-BE62-F287CC43F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23" y="6381328"/>
            <a:ext cx="2729890" cy="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0"/>
            <a:ext cx="9144000" cy="1422400"/>
          </a:xfrm>
          <a:prstGeom prst="rect">
            <a:avLst/>
          </a:prstGeom>
          <a:solidFill>
            <a:srgbClr val="279CE9">
              <a:alpha val="9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51703" y="-54534"/>
            <a:ext cx="7772400" cy="14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cs typeface="Univers LT Std 45 Light"/>
              </a:rPr>
              <a:t>UNICEF is er voor, tijdens en na de vlucht</a:t>
            </a: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179512" y="1422400"/>
            <a:ext cx="8856984" cy="467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Univers LT Std 55"/>
                <a:ea typeface="ＭＳ Ｐゴシック" pitchFamily="34" charset="-128"/>
                <a:cs typeface="Univers LT Std 55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lvl="0" indent="0" eaLnBrk="1" hangingPunct="1">
              <a:spcBef>
                <a:spcPts val="0"/>
              </a:spcBef>
              <a:buNone/>
            </a:pPr>
            <a:endParaRPr lang="nl-NL" sz="28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ts val="0"/>
              </a:spcBef>
              <a:buNone/>
            </a:pPr>
            <a:endParaRPr lang="nl-NL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nl-NL" sz="28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0" lvl="0" indent="0" eaLnBrk="1" hangingPunct="1">
              <a:spcBef>
                <a:spcPts val="0"/>
              </a:spcBef>
              <a:buNone/>
            </a:pPr>
            <a:endParaRPr lang="nl-NL" sz="20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endParaRPr kumimoji="0" lang="en-US" altLang="nl-N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Univers LT Std 45 Light"/>
              <a:cs typeface="Univers LT Std 45 Ligh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297EFCD-96EC-4E9F-9812-DE504B585817}"/>
              </a:ext>
            </a:extLst>
          </p:cNvPr>
          <p:cNvSpPr txBox="1"/>
          <p:nvPr/>
        </p:nvSpPr>
        <p:spPr>
          <a:xfrm>
            <a:off x="381002" y="1844824"/>
            <a:ext cx="46230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1"/>
                </a:solidFill>
                <a:cs typeface="Arial"/>
              </a:rPr>
              <a:t>UNICEF helpt, beschermt en pleit voor kinderen op de vlucht ongeacht waar ze zijn: in landen van herkomst (conflictregio’s), onderweg, in Nederland en bij evt. terugkeer naar het land van herkomst. </a:t>
            </a:r>
            <a:r>
              <a:rPr lang="nl-NL" sz="2400" dirty="0">
                <a:solidFill>
                  <a:schemeClr val="accent1"/>
                </a:solidFill>
              </a:rPr>
              <a:t>We werken aan </a:t>
            </a:r>
            <a:r>
              <a:rPr lang="nl-NL" sz="2400" dirty="0">
                <a:solidFill>
                  <a:srgbClr val="00B0F0"/>
                </a:solidFill>
              </a:rPr>
              <a:t>structurele verbeteringen</a:t>
            </a:r>
            <a:r>
              <a:rPr lang="nl-NL" sz="2400" b="1" dirty="0"/>
              <a:t> </a:t>
            </a:r>
            <a:r>
              <a:rPr lang="nl-NL" sz="2400" dirty="0">
                <a:solidFill>
                  <a:schemeClr val="accent1"/>
                </a:solidFill>
              </a:rPr>
              <a:t>voor kinderen op de vlucht én bieden </a:t>
            </a:r>
            <a:r>
              <a:rPr lang="nl-NL" sz="2400" dirty="0">
                <a:solidFill>
                  <a:srgbClr val="00B0F0"/>
                </a:solidFill>
              </a:rPr>
              <a:t>directe (nood)hulp. </a:t>
            </a:r>
            <a:endParaRPr lang="en-US" sz="2400" dirty="0">
              <a:solidFill>
                <a:srgbClr val="00B0F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sz="2000" dirty="0">
              <a:latin typeface="+mj-lt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D7DBF5-42A8-4CBB-B415-2CC1A666A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476934"/>
            <a:ext cx="2376264" cy="470289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E19E12C-B5F3-4D20-B9D2-A08168F0B6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23" y="6381328"/>
            <a:ext cx="2729890" cy="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0"/>
            <a:ext cx="9144000" cy="1422400"/>
          </a:xfrm>
          <a:prstGeom prst="rect">
            <a:avLst/>
          </a:prstGeom>
          <a:solidFill>
            <a:srgbClr val="279CE9">
              <a:alpha val="9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51703" y="-54534"/>
            <a:ext cx="7772400" cy="14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Univers LT Std 45 Light"/>
              </a:rPr>
              <a:t>Gevluchte kinderen in Nederland</a:t>
            </a: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179512" y="1422400"/>
            <a:ext cx="8856984" cy="467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Univers LT Std 55"/>
                <a:ea typeface="ＭＳ Ｐゴシック" pitchFamily="34" charset="-128"/>
                <a:cs typeface="Univers LT Std 55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Univers LT Std 45 Light"/>
              <a:cs typeface="Univers LT Std 45 Ligh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297EFCD-96EC-4E9F-9812-DE504B585817}"/>
              </a:ext>
            </a:extLst>
          </p:cNvPr>
          <p:cNvSpPr txBox="1"/>
          <p:nvPr/>
        </p:nvSpPr>
        <p:spPr>
          <a:xfrm>
            <a:off x="4995499" y="2049751"/>
            <a:ext cx="37341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/>
                </a:solidFill>
              </a:rPr>
              <a:t>VN-Kinderrechtenverdrag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/>
                </a:solidFill>
              </a:rPr>
              <a:t>Sinds 1995 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/>
                </a:solidFill>
              </a:rPr>
              <a:t>EU-Opvangnormen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/>
                </a:solidFill>
              </a:rPr>
              <a:t>Non-discriminatie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/>
                </a:solidFill>
              </a:rPr>
              <a:t>Belang van kind voorop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/>
                </a:solidFill>
              </a:rPr>
              <a:t>Kind in eerste plaats kind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/>
                </a:solidFill>
              </a:rPr>
              <a:t>Met alle rechten (dus onderwijs, veiligheid, gezondheidszorg, </a:t>
            </a:r>
            <a:r>
              <a:rPr lang="is-IS" sz="2400" dirty="0">
                <a:solidFill>
                  <a:schemeClr val="accent1"/>
                </a:solidFill>
              </a:rPr>
              <a:t>…)</a:t>
            </a:r>
          </a:p>
          <a:p>
            <a:r>
              <a:rPr lang="is-IS" sz="2400" dirty="0">
                <a:solidFill>
                  <a:schemeClr val="accent1"/>
                </a:solidFill>
              </a:rPr>
              <a:t>	</a:t>
            </a:r>
            <a:r>
              <a:rPr lang="is-IS" sz="2000" dirty="0">
                <a:solidFill>
                  <a:schemeClr val="accent1"/>
                </a:solidFill>
                <a:hlinkClick r:id="rId3"/>
              </a:rPr>
              <a:t>Youssef</a:t>
            </a:r>
            <a:endParaRPr lang="nl-NL" sz="2000" dirty="0">
              <a:solidFill>
                <a:schemeClr val="accent1"/>
              </a:solidFill>
            </a:endParaRPr>
          </a:p>
          <a:p>
            <a:endParaRPr lang="nl-NL" sz="1600" dirty="0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4DEE89C-C235-4D3F-90ED-3F0E994AA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68" y="3544091"/>
            <a:ext cx="3734163" cy="266487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D4A083E-0E5E-4CB1-A937-07361E77B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0000">
            <a:off x="2096545" y="1337668"/>
            <a:ext cx="1427153" cy="19932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70E369E-5368-4501-81B2-317B19F2FC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23" y="6381328"/>
            <a:ext cx="2729890" cy="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0"/>
            <a:ext cx="9144000" cy="1422400"/>
          </a:xfrm>
          <a:prstGeom prst="rect">
            <a:avLst/>
          </a:prstGeom>
          <a:solidFill>
            <a:srgbClr val="279CE9">
              <a:alpha val="9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51703" y="-54534"/>
            <a:ext cx="7772400" cy="14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Univers LT Std 45 Light"/>
              </a:rPr>
              <a:t>UNICEF Nederland voor gevluchte kinderen in Nederland</a:t>
            </a: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179512" y="1422400"/>
            <a:ext cx="8856984" cy="467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Univers LT Std 55"/>
                <a:ea typeface="ＭＳ Ｐゴシック" pitchFamily="34" charset="-128"/>
                <a:cs typeface="Univers LT Std 55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Univers LT Std 45 Light"/>
              <a:cs typeface="Univers LT Std 45 Ligh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297EFCD-96EC-4E9F-9812-DE504B585817}"/>
              </a:ext>
            </a:extLst>
          </p:cNvPr>
          <p:cNvSpPr txBox="1"/>
          <p:nvPr/>
        </p:nvSpPr>
        <p:spPr>
          <a:xfrm>
            <a:off x="381003" y="1822227"/>
            <a:ext cx="339890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/>
                </a:solidFill>
                <a:cs typeface="Arial"/>
              </a:rPr>
              <a:t>Onderzoek &amp; publicaties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accent1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/>
                </a:solidFill>
                <a:cs typeface="Arial"/>
              </a:rPr>
              <a:t>Pleitbezorging procedures &amp; opvang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accent1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/>
                </a:solidFill>
                <a:cs typeface="Arial"/>
              </a:rPr>
              <a:t>Werkgroep Kind in azc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accent1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accent1"/>
                </a:solidFill>
                <a:cs typeface="Arial"/>
              </a:rPr>
              <a:t>TeamUp</a:t>
            </a:r>
            <a:endParaRPr lang="nl-NL" sz="2400" dirty="0">
              <a:solidFill>
                <a:schemeClr val="accent1"/>
              </a:solidFill>
              <a:cs typeface="Arial"/>
            </a:endParaRPr>
          </a:p>
          <a:p>
            <a:endParaRPr lang="nl-NL" sz="1600" dirty="0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E95AA8-9F78-413B-ABFB-54E4297A1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03" y="1466635"/>
            <a:ext cx="2018273" cy="285886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8B9BAF8-DA0C-4A5B-AC2A-47017FBEC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734" y="4523424"/>
            <a:ext cx="2346334" cy="16474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511549-9999-4771-A5C0-357226909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457" y="2719212"/>
            <a:ext cx="2314039" cy="164742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1BFF77B-9B5F-4649-A44C-B2BEFE3D49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23" y="6381328"/>
            <a:ext cx="2729890" cy="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9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0"/>
            <a:ext cx="9144000" cy="1422400"/>
          </a:xfrm>
          <a:prstGeom prst="rect">
            <a:avLst/>
          </a:prstGeom>
          <a:solidFill>
            <a:srgbClr val="279CE9">
              <a:alpha val="9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51703" y="-54534"/>
            <a:ext cx="7772400" cy="14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Univers LT Std 45 Light"/>
              </a:rPr>
              <a:t>UNICEF Nederland als coördinator Werkgroep Kind in azc</a:t>
            </a: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179512" y="1422400"/>
            <a:ext cx="8856984" cy="467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Univers LT Std 55"/>
                <a:ea typeface="ＭＳ Ｐゴシック" pitchFamily="34" charset="-128"/>
                <a:cs typeface="Univers LT Std 55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Univers LT Std 45 Light"/>
              <a:cs typeface="Univers LT Std 45 Ligh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B9BAF8-DA0C-4A5B-AC2A-47017FBEC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299" y="2638138"/>
            <a:ext cx="3169314" cy="22252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00E0270-5E37-4DE7-A9B0-05FB82F71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2" y="1557296"/>
            <a:ext cx="1776229" cy="26690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9F7F2CB-8E20-4FE6-9047-3850284DA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65" y="3898148"/>
            <a:ext cx="2877561" cy="192040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BB69A5-6780-4944-AECC-4B45C67B4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889" y="2561373"/>
            <a:ext cx="2280102" cy="341405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7C27C4B-1AB6-45BB-BB6B-CC63D0B63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9683" y="1416677"/>
            <a:ext cx="2033848" cy="237236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6C75DC0-5762-470A-9684-D0380E3C0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621" y="428869"/>
            <a:ext cx="1439867" cy="207467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BB67EBA-ECEF-4152-AEDA-2932AF0FC0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0964" y="4764065"/>
            <a:ext cx="2148448" cy="210471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CC6E72C-6855-4FE7-92C6-8618813471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8464" y="1332316"/>
            <a:ext cx="1498963" cy="16802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AF05E60-7D7A-42AB-AE58-7653B68793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23" y="6381328"/>
            <a:ext cx="2729890" cy="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0"/>
            <a:ext cx="9144000" cy="1422400"/>
          </a:xfrm>
          <a:prstGeom prst="rect">
            <a:avLst/>
          </a:prstGeom>
          <a:solidFill>
            <a:srgbClr val="279CE9">
              <a:alpha val="9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321702" y="61277"/>
            <a:ext cx="7784596" cy="14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Univers LT Std 45 Light"/>
              </a:rPr>
              <a:t>Onderzoek naar leefomstandigheden Kinderen in 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Univers LT Std 45 Light"/>
              </a:rPr>
              <a:t>azc’s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Univers LT Std 45 Light"/>
              </a:rPr>
              <a:t> (juni 2018)</a:t>
            </a: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249314" y="1760441"/>
            <a:ext cx="8856984" cy="467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Univers LT Std 55"/>
                <a:ea typeface="ＭＳ Ｐゴシック" pitchFamily="34" charset="-128"/>
                <a:cs typeface="Univers LT Std 55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Univers LT Std 45 Light"/>
              <a:cs typeface="Univers LT Std 45 Ligh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E95AA8-9F78-413B-ABFB-54E4297A1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0">
            <a:off x="480654" y="86305"/>
            <a:ext cx="1061729" cy="150393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1981DE7-6856-4794-93F2-89DE9A3AD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202" y="3651351"/>
            <a:ext cx="2903916" cy="217647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18BA5FE-B9C7-4C84-BB50-5B72ADC35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775" y="2261525"/>
            <a:ext cx="5800888" cy="3267834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FDD0964C-860C-4697-A915-ACBD598716A6}"/>
              </a:ext>
            </a:extLst>
          </p:cNvPr>
          <p:cNvSpPr/>
          <p:nvPr/>
        </p:nvSpPr>
        <p:spPr>
          <a:xfrm>
            <a:off x="37702" y="1494713"/>
            <a:ext cx="68580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>
                <a:solidFill>
                  <a:schemeClr val="accent1"/>
                </a:solidFill>
              </a:rPr>
              <a:t>Hoofdvraag:</a:t>
            </a:r>
            <a:r>
              <a:rPr lang="nl-NL" sz="1600" dirty="0">
                <a:solidFill>
                  <a:schemeClr val="accent1"/>
                </a:solidFill>
              </a:rPr>
              <a:t> </a:t>
            </a:r>
            <a:br>
              <a:rPr lang="nl-NL" sz="1600" dirty="0">
                <a:solidFill>
                  <a:schemeClr val="accent1"/>
                </a:solidFill>
              </a:rPr>
            </a:br>
            <a:r>
              <a:rPr lang="nl-NL" sz="1600" dirty="0">
                <a:solidFill>
                  <a:schemeClr val="accent1"/>
                </a:solidFill>
              </a:rPr>
              <a:t>In welke mate zijn de leefomstandigheden van kinderen in asielzoekerscentra en gezinslocaties in overeenstemming met het Kinderrechtenverdrag (IVRK)?</a:t>
            </a:r>
          </a:p>
          <a:p>
            <a:endParaRPr lang="nl-NL" sz="1400" dirty="0">
              <a:solidFill>
                <a:schemeClr val="accent1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99A469-AB04-4A70-9310-6A629FFCAC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23" y="6381328"/>
            <a:ext cx="2729890" cy="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0"/>
            <a:ext cx="9144000" cy="1422400"/>
          </a:xfrm>
          <a:prstGeom prst="rect">
            <a:avLst/>
          </a:prstGeom>
          <a:solidFill>
            <a:srgbClr val="279CE9">
              <a:alpha val="9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49314" y="61277"/>
            <a:ext cx="7772400" cy="14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Univers LT Std 45 Light"/>
              </a:rPr>
              <a:t>Onderzoek naar leefomstandigheden Kinderen in 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Univers LT Std 45 Light"/>
              </a:rPr>
              <a:t>azc’s</a:t>
            </a:r>
            <a:endParaRPr kumimoji="0" lang="nl-NL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Univers LT Std 45 Light"/>
            </a:endParaRP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249314" y="1760441"/>
            <a:ext cx="8856984" cy="467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Univers LT Std 55"/>
                <a:ea typeface="ＭＳ Ｐゴシック" pitchFamily="34" charset="-128"/>
                <a:cs typeface="Univers LT Std 55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Univers LT Std 45 Light"/>
              <a:cs typeface="Univers LT Std 45 Light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62D6B33-829D-47AC-8A8A-349DB37CDC72}"/>
              </a:ext>
            </a:extLst>
          </p:cNvPr>
          <p:cNvSpPr/>
          <p:nvPr/>
        </p:nvSpPr>
        <p:spPr>
          <a:xfrm>
            <a:off x="-2210" y="1381464"/>
            <a:ext cx="91462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>
                <a:solidFill>
                  <a:schemeClr val="accent1"/>
                </a:solidFill>
              </a:rPr>
              <a:t>Hoofdconclusies:</a:t>
            </a:r>
          </a:p>
          <a:p>
            <a:r>
              <a:rPr lang="nl-NL" sz="1600" dirty="0">
                <a:solidFill>
                  <a:schemeClr val="accent1"/>
                </a:solidFill>
              </a:rPr>
              <a:t>Het rapport bevat in totaal 92 concrete aanbevelingen. De meerderheid (48) betreft de uitvoering. Een aantal (24) heeft betrekking op de randvoorwaarden van de asielopvang.</a:t>
            </a:r>
          </a:p>
          <a:p>
            <a:endParaRPr lang="nl-NL" sz="1600" dirty="0">
              <a:solidFill>
                <a:schemeClr val="accent1"/>
              </a:solidFill>
            </a:endParaRPr>
          </a:p>
          <a:p>
            <a:r>
              <a:rPr lang="nl-NL" sz="1600" dirty="0">
                <a:solidFill>
                  <a:schemeClr val="accent1"/>
                </a:solidFill>
              </a:rPr>
              <a:t>7 normen beoordelen de onderzoekers als overwegend voldoende/neutraal</a:t>
            </a:r>
          </a:p>
          <a:p>
            <a:r>
              <a:rPr lang="nl-NL" sz="1600" dirty="0">
                <a:solidFill>
                  <a:schemeClr val="accent1"/>
                </a:solidFill>
              </a:rPr>
              <a:t>13 normen beoordelen de onderzoekers als overwegend onvoldoende</a:t>
            </a:r>
          </a:p>
        </p:txBody>
      </p:sp>
      <p:pic>
        <p:nvPicPr>
          <p:cNvPr id="5" name="Afbeelding 4">
            <a:hlinkClick r:id="rId3"/>
            <a:extLst>
              <a:ext uri="{FF2B5EF4-FFF2-40B4-BE49-F238E27FC236}">
                <a16:creationId xmlns:a16="http://schemas.microsoft.com/office/drawing/2014/main" id="{782FADE9-32A6-4D8C-8C46-B9AE1D457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2993340"/>
            <a:ext cx="3556284" cy="237201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72253C3-96C0-4009-B2DE-D6B186BDB332}"/>
              </a:ext>
            </a:extLst>
          </p:cNvPr>
          <p:cNvSpPr/>
          <p:nvPr/>
        </p:nvSpPr>
        <p:spPr>
          <a:xfrm>
            <a:off x="15444" y="3090301"/>
            <a:ext cx="68202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/>
              <a:t>Manifest ‘Dit moet beter!’</a:t>
            </a:r>
          </a:p>
          <a:p>
            <a:r>
              <a:rPr lang="nl-NL" sz="1600" dirty="0"/>
              <a:t>Zó kunnen we de asielopvang van kinderen te verbeteren:</a:t>
            </a:r>
          </a:p>
          <a:p>
            <a:r>
              <a:rPr lang="nl-NL" sz="1600" dirty="0"/>
              <a:t>1. Geef families eigen woonruimte</a:t>
            </a:r>
          </a:p>
          <a:p>
            <a:r>
              <a:rPr lang="nl-NL" sz="1600" dirty="0"/>
              <a:t>2. Stop gedwongen verhuizingen</a:t>
            </a:r>
          </a:p>
          <a:p>
            <a:r>
              <a:rPr lang="nl-NL" sz="1600" dirty="0"/>
              <a:t>3. Meer veiligheid, met name voor meisjes</a:t>
            </a:r>
          </a:p>
          <a:p>
            <a:r>
              <a:rPr lang="nl-NL" sz="1600" dirty="0"/>
              <a:t>4. Activiteiten voor elke leeftijd</a:t>
            </a:r>
          </a:p>
          <a:p>
            <a:r>
              <a:rPr lang="nl-NL" sz="1600" dirty="0"/>
              <a:t>5. Alle kinderen passend onderwijs</a:t>
            </a:r>
          </a:p>
          <a:p>
            <a:r>
              <a:rPr lang="nl-NL" sz="1600" dirty="0"/>
              <a:t>6. Verbeter de toegang tot gezondheidszorg</a:t>
            </a:r>
          </a:p>
          <a:p>
            <a:r>
              <a:rPr lang="nl-NL" sz="1600" dirty="0"/>
              <a:t>7. Kindvriendelijke voorlichting over de asielprocedure</a:t>
            </a:r>
          </a:p>
          <a:p>
            <a:r>
              <a:rPr lang="nl-NL" sz="1600" dirty="0"/>
              <a:t>8. Iedere locatie een vertrouwenspersoon voor kinderen</a:t>
            </a:r>
          </a:p>
          <a:p>
            <a:r>
              <a:rPr lang="nl-NL" sz="1600" dirty="0"/>
              <a:t>9. Iedere locatie een medewerker verantwoordelijk voor kinderwelzijn</a:t>
            </a:r>
          </a:p>
          <a:p>
            <a:r>
              <a:rPr lang="nl-NL" sz="1600" dirty="0"/>
              <a:t>10. Sluit de gezinslocaties en geef uitgeprocedeerde kinderen goede opvang</a:t>
            </a:r>
            <a:endParaRPr lang="nl-NL" sz="14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F414615-BC6F-47D7-AA8B-1BE8E9398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23" y="6381328"/>
            <a:ext cx="2729890" cy="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4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Aangepast 13">
      <a:dk1>
        <a:srgbClr val="7F7F7F"/>
      </a:dk1>
      <a:lt1>
        <a:srgbClr val="F8FAFA"/>
      </a:lt1>
      <a:dk2>
        <a:srgbClr val="7F7F7F"/>
      </a:dk2>
      <a:lt2>
        <a:srgbClr val="CDD7D9"/>
      </a:lt2>
      <a:accent1>
        <a:srgbClr val="08A1D9"/>
      </a:accent1>
      <a:accent2>
        <a:srgbClr val="08A1D9"/>
      </a:accent2>
      <a:accent3>
        <a:srgbClr val="08A1D9"/>
      </a:accent3>
      <a:accent4>
        <a:srgbClr val="08A1D9"/>
      </a:accent4>
      <a:accent5>
        <a:srgbClr val="08A1D9"/>
      </a:accent5>
      <a:accent6>
        <a:srgbClr val="08A1D9"/>
      </a:accent6>
      <a:hlink>
        <a:srgbClr val="5F5F5F"/>
      </a:hlink>
      <a:folHlink>
        <a:srgbClr val="969696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8fc5476-1e38-42a3-8296-497346d078db">
      <UserInfo>
        <DisplayName>Majorie Kaandorp</DisplayName>
        <AccountId>85</AccountId>
        <AccountType/>
      </UserInfo>
    </SharedWithUsers>
    <Campagnes xmlns="69659105-af85-4d5e-b6c0-18b363d0f437" xsi:nil="true"/>
    <Land xmlns="69659105-af85-4d5e-b6c0-18b363d0f437" xsi:nil="true"/>
    <Jaar xmlns="69659105-af85-4d5e-b6c0-18b363d0f437" xsi:nil="true"/>
    <Projecten xmlns="69659105-af85-4d5e-b6c0-18b363d0f437">Algemeen</Projecten>
    <Type2 xmlns="69659105-af85-4d5e-b6c0-18b363d0f437" xsi:nil="true"/>
    <Samenwerkingspartners xmlns="69659105-af85-4d5e-b6c0-18b363d0f437">Algemeen</Samenwerkingspartners>
    <Ministerie_x0020_V_x0026_J xmlns="69659105-af85-4d5e-b6c0-18b363d0f437" xsi:nil="true"/>
    <Thema xmlns="69659105-af85-4d5e-b6c0-18b363d0f437">Algemeen</Thema>
    <Overheid xmlns="69659105-af85-4d5e-b6c0-18b363d0f43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722630BB9E2141999E394906C8A2E2" ma:contentTypeVersion="14" ma:contentTypeDescription="Een nieuw document maken." ma:contentTypeScope="" ma:versionID="38328ef749162cb0fa5fd9d434c0c5a3">
  <xsd:schema xmlns:xsd="http://www.w3.org/2001/XMLSchema" xmlns:xs="http://www.w3.org/2001/XMLSchema" xmlns:p="http://schemas.microsoft.com/office/2006/metadata/properties" xmlns:ns2="69659105-af85-4d5e-b6c0-18b363d0f437" xmlns:ns3="d8fc5476-1e38-42a3-8296-497346d078db" targetNamespace="http://schemas.microsoft.com/office/2006/metadata/properties" ma:root="true" ma:fieldsID="0bacbdddbab300e7d5bb1c65a9d006cb" ns2:_="" ns3:_="">
    <xsd:import namespace="69659105-af85-4d5e-b6c0-18b363d0f437"/>
    <xsd:import namespace="d8fc5476-1e38-42a3-8296-497346d078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Thema" minOccurs="0"/>
                <xsd:element ref="ns2:Projecten" minOccurs="0"/>
                <xsd:element ref="ns2:Samenwerkingspartners" minOccurs="0"/>
                <xsd:element ref="ns2:Land" minOccurs="0"/>
                <xsd:element ref="ns2:Type2" minOccurs="0"/>
                <xsd:element ref="ns2:Campagnes" minOccurs="0"/>
                <xsd:element ref="ns2:Ministerie_x0020_V_x0026_J" minOccurs="0"/>
                <xsd:element ref="ns2:Overheid" minOccurs="0"/>
                <xsd:element ref="ns2:Jaar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59105-af85-4d5e-b6c0-18b363d0f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hema" ma:index="10" nillable="true" ma:displayName="Thema" ma:default="Algemeen" ma:format="Dropdown" ma:internalName="Thema">
      <xsd:simpleType>
        <xsd:restriction base="dms:Choice">
          <xsd:enumeration value="Algemeen"/>
          <xsd:enumeration value="Amv"/>
          <xsd:enumeration value="Belang van het kind"/>
          <xsd:enumeration value="Campagnes"/>
          <xsd:enumeration value="Child Notices"/>
          <xsd:enumeration value="Data"/>
          <xsd:enumeration value="Europa"/>
          <xsd:enumeration value="Kinderhandel"/>
          <xsd:enumeration value="Relocatie"/>
          <xsd:enumeration value="Staatloosheid"/>
          <xsd:enumeration value="Team Up"/>
          <xsd:enumeration value="Terugkeer"/>
          <xsd:enumeration value="UNICEF Uprooted"/>
          <xsd:enumeration value="Werkgroep Kind in AZC"/>
          <xsd:enumeration value="Werkgroep Kinderen op de Vlucht"/>
          <xsd:enumeration value="Write to Unite"/>
        </xsd:restriction>
      </xsd:simpleType>
    </xsd:element>
    <xsd:element name="Projecten" ma:index="11" nillable="true" ma:displayName="Projecten" ma:default="Algemeen" ma:format="Dropdown" ma:internalName="Projecten">
      <xsd:simpleType>
        <xsd:restriction base="dms:Choice">
          <xsd:enumeration value="Algemeen"/>
          <xsd:enumeration value="Child Notices 2013-2016"/>
          <xsd:enumeration value="ESARO data verzameling 2016-2018"/>
          <xsd:enumeration value="Monitoring Terugkeer"/>
          <xsd:enumeration value="Team Up"/>
          <xsd:enumeration value="Werkgroep Kind in AZC"/>
          <xsd:enumeration value="Write to Unite 2017"/>
        </xsd:restriction>
      </xsd:simpleType>
    </xsd:element>
    <xsd:element name="Samenwerkingspartners" ma:index="12" nillable="true" ma:displayName="Samenwerkingspartners" ma:default="Algemeen" ma:format="Dropdown" ma:internalName="Samenwerkingspartners">
      <xsd:simpleType>
        <xsd:restriction base="dms:Choice">
          <xsd:enumeration value="Algemeen"/>
          <xsd:enumeration value="Amnesty International"/>
          <xsd:enumeration value="COA"/>
          <xsd:enumeration value="Defence for Children"/>
          <xsd:enumeration value="DT&amp;V"/>
          <xsd:enumeration value="Europese Unie"/>
          <xsd:enumeration value="IND"/>
          <xsd:enumeration value="IOM"/>
          <xsd:enumeration value="Nidos"/>
          <xsd:enumeration value="Save the Children"/>
          <xsd:enumeration value="SOM"/>
          <xsd:enumeration value="UNHCR"/>
          <xsd:enumeration value="UNICEF Internationaal Brussel"/>
          <xsd:enumeration value="UNICEF Internationaal PFP"/>
          <xsd:enumeration value="UNICEF NatCom"/>
          <xsd:enumeration value="Vluchtelingenwerk Nederland"/>
          <xsd:enumeration value="War Child"/>
        </xsd:restriction>
      </xsd:simpleType>
    </xsd:element>
    <xsd:element name="Land" ma:index="13" nillable="true" ma:displayName="Land" ma:format="Dropdown" ma:internalName="Land">
      <xsd:simpleType>
        <xsd:restriction base="dms:Choice">
          <xsd:enumeration value="Afghanistan"/>
          <xsd:enumeration value="Albanië"/>
          <xsd:enumeration value="Algemeen"/>
          <xsd:enumeration value="België"/>
          <xsd:enumeration value="Eritrea"/>
          <xsd:enumeration value="Ethiopië"/>
          <xsd:enumeration value="Europa"/>
          <xsd:enumeration value="Griekenland"/>
          <xsd:enumeration value="Guinee"/>
          <xsd:enumeration value="Libanon"/>
          <xsd:enumeration value="Nederland"/>
          <xsd:enumeration value="Noorwegen"/>
          <xsd:enumeration value="Soedan"/>
          <xsd:enumeration value="Somalië"/>
          <xsd:enumeration value="Spanje"/>
          <xsd:enumeration value="UK"/>
          <xsd:enumeration value="Zweden"/>
        </xsd:restriction>
      </xsd:simpleType>
    </xsd:element>
    <xsd:element name="Type2" ma:index="14" nillable="true" ma:displayName="Bestandstype" ma:format="Dropdown" ma:internalName="Type2">
      <xsd:simpleType>
        <xsd:restriction base="dms:Choice">
          <xsd:enumeration value="Achtergrondinformatie"/>
          <xsd:enumeration value="Begroting"/>
          <xsd:enumeration value="Brieven"/>
          <xsd:enumeration value="Contacten"/>
          <xsd:enumeration value="Financieel verslag"/>
          <xsd:enumeration value="Gesprekken"/>
          <xsd:enumeration value="Inhoudelijk verslag"/>
          <xsd:enumeration value="Input voor debatten"/>
          <xsd:enumeration value="Lobbystrategie"/>
          <xsd:enumeration value="Notulen"/>
          <xsd:enumeration value="Persbericht"/>
          <xsd:enumeration value="Presentaties"/>
          <xsd:enumeration value="Projectvoorstel"/>
          <xsd:enumeration value="Themaplan"/>
          <xsd:enumeration value="Rapport"/>
        </xsd:restriction>
      </xsd:simpleType>
    </xsd:element>
    <xsd:element name="Campagnes" ma:index="15" nillable="true" ma:displayName="Campagnes" ma:format="Dropdown" ma:internalName="Campagnes">
      <xsd:simpleType>
        <xsd:restriction base="dms:Choice">
          <xsd:enumeration value="Servië 2017"/>
          <xsd:enumeration value="UNICEF Uprooted"/>
        </xsd:restriction>
      </xsd:simpleType>
    </xsd:element>
    <xsd:element name="Ministerie_x0020_V_x0026_J" ma:index="16" nillable="true" ma:displayName="Ministerie J&amp;V" ma:format="Dropdown" ma:internalName="Ministerie_x0020_V_x0026_J">
      <xsd:simpleType>
        <xsd:restriction base="dms:Choice">
          <xsd:enumeration value="Directie Migratie"/>
          <xsd:enumeration value="Mensenhandel"/>
        </xsd:restriction>
      </xsd:simpleType>
    </xsd:element>
    <xsd:element name="Overheid" ma:index="17" nillable="true" ma:displayName="Overheid" ma:format="Dropdown" ma:internalName="Overheid">
      <xsd:simpleType>
        <xsd:restriction base="dms:Choice">
          <xsd:enumeration value="Kabinet"/>
          <xsd:enumeration value="Ministerie J&amp;V"/>
          <xsd:enumeration value="Ministerie Binnenlandse Zaken"/>
          <xsd:enumeration value="Ministerie Buitenlandse Zaken"/>
          <xsd:enumeration value="Tweede Kamer"/>
        </xsd:restriction>
      </xsd:simpleType>
    </xsd:element>
    <xsd:element name="Jaar" ma:index="18" nillable="true" ma:displayName="Jaar" ma:format="Dropdown" ma:internalName="Jaar">
      <xsd:simpleType>
        <xsd:restriction base="dms:Choice"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MediaServiceAutoTags" ma:index="21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c5476-1e38-42a3-8296-497346d078d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530A17-C061-4D2C-B83A-66D238559D58}">
  <ds:schemaRefs>
    <ds:schemaRef ds:uri="d8fc5476-1e38-42a3-8296-497346d078db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9659105-af85-4d5e-b6c0-18b363d0f437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DE598FE-7DE3-446C-8C9C-2C2A259EE4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659105-af85-4d5e-b6c0-18b363d0f437"/>
    <ds:schemaRef ds:uri="d8fc5476-1e38-42a3-8296-497346d078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A0E5AA-CCAB-4A87-8A82-CDA8303694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13562</TotalTime>
  <Words>386</Words>
  <Application>Microsoft Office PowerPoint</Application>
  <PresentationFormat>Diavoorstelling (4:3)</PresentationFormat>
  <Paragraphs>99</Paragraphs>
  <Slides>11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21" baseType="lpstr">
      <vt:lpstr>ＭＳ Ｐゴシック</vt:lpstr>
      <vt:lpstr>&amp;quot</vt:lpstr>
      <vt:lpstr>Arial</vt:lpstr>
      <vt:lpstr>Calibri</vt:lpstr>
      <vt:lpstr>Tw Cen MT</vt:lpstr>
      <vt:lpstr>Univers LT Std 45 Light</vt:lpstr>
      <vt:lpstr>Univers LT Std 55</vt:lpstr>
      <vt:lpstr>Wingdings</vt:lpstr>
      <vt:lpstr>Kantoorthema</vt:lpstr>
      <vt:lpstr>1_Kantoorthema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Unicef Nederland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 UvA studenten 17 maart</dc:title>
  <dc:creator>Helena de Kat</dc:creator>
  <cp:lastModifiedBy>Helen Schuurmans</cp:lastModifiedBy>
  <cp:revision>147</cp:revision>
  <dcterms:created xsi:type="dcterms:W3CDTF">2014-06-12T12:15:54Z</dcterms:created>
  <dcterms:modified xsi:type="dcterms:W3CDTF">2018-10-04T11:49:33Z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0x010100B7722630BB9E2141999E394906C8A2E2</vt:lpwstr>
  </property>
  <property fmtid="{D5CDD505-2E9C-101B-9397-08002B2CF9AE}" pid="3" name="_dlc_DocIdItemGuid">
    <vt:lpwstr>35664abe-bda4-476d-bb73-a1b4426525b3</vt:lpwstr>
  </property>
  <property fmtid="{D5CDD505-2E9C-101B-9397-08002B2CF9AE}" pid="4" name="Jaar">
    <vt:lpwstr>119;#2016|e187738b-1d58-4bdd-aa0e-104f4569d172</vt:lpwstr>
  </property>
  <property fmtid="{D5CDD505-2E9C-101B-9397-08002B2CF9AE}" pid="5" name="Inhoud">
    <vt:lpwstr>123;#programma’s algemeen|d9d46f7e-82ae-44b7-8c4a-d62a357b6e75</vt:lpwstr>
  </property>
  <property fmtid="{D5CDD505-2E9C-101B-9397-08002B2CF9AE}" pid="6" name="Categorie">
    <vt:lpwstr>38;#Programmas|6ed12b22-9dcf-42d6-9457-05683df05721</vt:lpwstr>
  </property>
  <property fmtid="{D5CDD505-2E9C-101B-9397-08002B2CF9AE}" pid="7" name="Soort">
    <vt:lpwstr>133;#presentaties|2e829af4-971f-467e-b293-9d23fb9da70f</vt:lpwstr>
  </property>
</Properties>
</file>